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3E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0" d="100"/>
          <a:sy n="20" d="100"/>
        </p:scale>
        <p:origin x="2388" y="4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4" Type="http://schemas.openxmlformats.org/officeDocument/2006/relationships/image" Target="../media/image6.wmf"/></Relationships>
</file>

<file path=ppt/media/image1.jpeg>
</file>

<file path=ppt/media/image2.jpeg>
</file>

<file path=ppt/media/image3.wmf>
</file>

<file path=ppt/media/image4.wmf>
</file>

<file path=ppt/media/image5.wmf>
</file>

<file path=ppt/media/image6.wmf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9829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539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7373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620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449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828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 lIns="45720" rIns="4572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230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314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39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54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64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48A451D7-9F3B-48FB-B5E0-1A2580756EEC}" type="datetimeFigureOut">
              <a:rPr lang="en-GB" smtClean="0"/>
              <a:t>25/04/2019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</a:defRPr>
            </a:lvl1pPr>
          </a:lstStyle>
          <a:p>
            <a:fld id="{BA747894-F16C-4EAD-BD46-86BA82DE8595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285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6.wmf"/><Relationship Id="rId3" Type="http://schemas.openxmlformats.org/officeDocument/2006/relationships/image" Target="../media/image7.jpeg"/><Relationship Id="rId7" Type="http://schemas.openxmlformats.org/officeDocument/2006/relationships/image" Target="../media/image3.wmf"/><Relationship Id="rId12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5.wmf"/><Relationship Id="rId5" Type="http://schemas.openxmlformats.org/officeDocument/2006/relationships/image" Target="../media/image9.emf"/><Relationship Id="rId10" Type="http://schemas.openxmlformats.org/officeDocument/2006/relationships/oleObject" Target="../embeddings/oleObject3.bin"/><Relationship Id="rId4" Type="http://schemas.openxmlformats.org/officeDocument/2006/relationships/image" Target="../media/image8.jpeg"/><Relationship Id="rId9" Type="http://schemas.openxmlformats.org/officeDocument/2006/relationships/image" Target="../media/image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412538" y="620484"/>
            <a:ext cx="33328830" cy="23562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-11397343" y="620484"/>
            <a:ext cx="9836269" cy="17007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sz="80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Dr Yu </a:t>
            </a:r>
            <a:r>
              <a:rPr lang="en-GB" sz="80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</a:t>
            </a:r>
            <a:endParaRPr lang="en-GB" sz="3200" dirty="0">
              <a:effectLst>
                <a:outerShdw blurRad="38100" dist="19050" dir="2700000" algn="tl">
                  <a:schemeClr val="dk1">
                    <a:alpha val="40000"/>
                  </a:schemeClr>
                </a:outerShdw>
              </a:effectLst>
            </a:endParaRPr>
          </a:p>
          <a:p>
            <a:pPr algn="just">
              <a:lnSpc>
                <a:spcPts val="47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400" dirty="0" smtClean="0">
                <a:solidFill>
                  <a:srgbClr val="0070C0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Dr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Yu </a:t>
            </a:r>
            <a:r>
              <a:rPr lang="en-GB" sz="4400" dirty="0" err="1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Gu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, BA, BSC, PhD, </a:t>
            </a:r>
            <a:r>
              <a:rPr lang="en-GB" sz="4400" dirty="0" err="1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MBAcC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is a fully qualified acupuncturist, insured and accredited by the British Acupuncture Council. Yu is committed to working to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professional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guidelines and adhering to strict clinical hygiene standards. </a:t>
            </a:r>
            <a:endParaRPr lang="en-GB" sz="4400" dirty="0">
              <a:solidFill>
                <a:srgbClr val="063EBA"/>
              </a:solidFill>
            </a:endParaRPr>
          </a:p>
          <a:p>
            <a:pPr algn="just">
              <a:lnSpc>
                <a:spcPts val="47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 Dr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Yu </a:t>
            </a:r>
            <a:r>
              <a:rPr lang="en-GB" sz="4400" dirty="0" err="1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Gu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obtained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the Bachelor’s degree in Medicine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in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2000. She was awarded the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Master Degree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of Acupuncture in Chinese Medicine in 2003. Since then she moved to the UK and practiced in the Five Element Clinic. Yu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achieved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the PhD in Biomedical Sciences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at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the University of Aberdeen in 2007. In 2019, she achieved the second Bachelor’s degree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after 3.5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years study and practice in the College of Integrated Chinese Medicine, UK. </a:t>
            </a:r>
            <a:endParaRPr lang="en-GB" sz="4400" dirty="0" smtClean="0">
              <a:solidFill>
                <a:srgbClr val="063EBA"/>
              </a:solidFill>
              <a:effectLst>
                <a:outerShdw blurRad="38100" dist="19050" dir="2700000" algn="tl">
                  <a:schemeClr val="dk1">
                    <a:alpha val="40000"/>
                  </a:schemeClr>
                </a:outerShdw>
              </a:effectLst>
            </a:endParaRPr>
          </a:p>
          <a:p>
            <a:pPr algn="just">
              <a:lnSpc>
                <a:spcPts val="47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Dr Yu </a:t>
            </a:r>
            <a:r>
              <a:rPr lang="en-GB" sz="4400" dirty="0" err="1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Gu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is the third generation of a traditional Chinese medicine family who practices TCM for more than a century.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Grandfather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(1904-2003) – Dr </a:t>
            </a:r>
            <a:r>
              <a:rPr lang="en-GB" sz="4400" dirty="0" err="1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Mingsan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GB" sz="4400" dirty="0" err="1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Gu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 was a nationally reputable Chinese medicine herbalist who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practiced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until 95 years old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. He  was  officially  awarded  as</a:t>
            </a:r>
            <a:endParaRPr lang="en-GB" sz="4400" dirty="0">
              <a:solidFill>
                <a:srgbClr val="063EBA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2843" y="16847331"/>
            <a:ext cx="4444747" cy="64605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1397343" y="16915461"/>
            <a:ext cx="5281631" cy="611962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just">
              <a:lnSpc>
                <a:spcPts val="4700"/>
              </a:lnSpc>
            </a:pPr>
            <a:r>
              <a:rPr lang="en-GB" sz="4400" b="1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Top 10 Distinguished </a:t>
            </a:r>
            <a:r>
              <a:rPr lang="en-GB" sz="4400" b="1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TCM Doctors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zh-CN" altLang="en-US" sz="40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十</a:t>
            </a:r>
            <a:r>
              <a:rPr lang="zh-CN" altLang="en-US" sz="40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大名医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)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by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Chinese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Ministry of Health in 1991. His expertise was to treat a wide variety of difficult conditions including cancer,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gynaecology,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internal diseases etc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. </a:t>
            </a:r>
            <a:endParaRPr lang="en-GB" sz="4400" dirty="0">
              <a:solidFill>
                <a:srgbClr val="063EBA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-1185227" y="14707285"/>
            <a:ext cx="10597531" cy="773545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2400"/>
              </a:spcAft>
            </a:pPr>
            <a:r>
              <a:rPr lang="en-US" sz="80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Practice Address:</a:t>
            </a:r>
            <a:endParaRPr lang="en-GB" sz="4800" b="1" dirty="0" smtClean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800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Cyncoed</a:t>
            </a: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 Medical Centre</a:t>
            </a:r>
            <a:endParaRPr lang="en-GB" sz="5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800" b="1" dirty="0" err="1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Dartington</a:t>
            </a: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 Drive</a:t>
            </a:r>
            <a:endParaRPr lang="en-GB" sz="5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Cardiff</a:t>
            </a:r>
            <a:endParaRPr lang="en-GB" sz="5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4800"/>
              </a:spcAft>
            </a:pP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Times New Roman" panose="02020603050405020304" pitchFamily="18" charset="0"/>
                <a:cs typeface="Times New Roman" panose="02020603050405020304" pitchFamily="18" charset="0"/>
              </a:rPr>
              <a:t>CF23 8SQ</a:t>
            </a:r>
            <a:endParaRPr lang="en-GB" sz="4800" b="1" dirty="0" smtClean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  <a:t>Neal’s Yard Remedies</a:t>
            </a:r>
            <a:endParaRPr lang="en-GB" sz="5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1600200">
              <a:lnSpc>
                <a:spcPts val="46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  <a:t>23-25 Morgan Arcade</a:t>
            </a:r>
            <a:b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  <a:t>Cardiff</a:t>
            </a:r>
            <a:b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</a:br>
            <a:r>
              <a:rPr lang="en-GB" sz="4800" b="1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panose="02010600030101010101" pitchFamily="2" charset="-122"/>
                <a:cs typeface="Times New Roman" panose="02020603050405020304" pitchFamily="18" charset="0"/>
              </a:rPr>
              <a:t>CF10 1AF</a:t>
            </a:r>
            <a:endParaRPr lang="en-GB" sz="4800" dirty="0">
              <a:effectLst>
                <a:outerShdw blurRad="38100" dist="19050" dir="2700000" algn="tl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772560" y="1517457"/>
            <a:ext cx="11113200" cy="30162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GB" sz="8800" b="1" dirty="0" smtClean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Acupuncture</a:t>
            </a:r>
            <a:endParaRPr lang="en-GB" sz="8800" b="1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algn="ctr">
              <a:spcAft>
                <a:spcPts val="0"/>
              </a:spcAft>
            </a:pPr>
            <a:r>
              <a:rPr lang="en-GB" sz="48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Tui</a:t>
            </a:r>
            <a:r>
              <a:rPr lang="en-GB" sz="4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Na (Chinese Therapeutic Massage)</a:t>
            </a:r>
            <a:endParaRPr lang="en-GB" sz="4800" b="1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algn="ctr">
              <a:spcAft>
                <a:spcPts val="0"/>
              </a:spcAft>
            </a:pPr>
            <a:r>
              <a:rPr lang="en-GB" sz="54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Paediatric Therapeutic Massage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707246" y="9379583"/>
            <a:ext cx="10708912" cy="55092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/>
            <a:r>
              <a:rPr lang="en-GB" sz="115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Dr Yu </a:t>
            </a:r>
            <a:r>
              <a:rPr lang="en-GB" sz="11500" b="1" dirty="0" err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Gu</a:t>
            </a:r>
            <a:endParaRPr lang="en-GB" sz="115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GB" sz="6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MD, BSc Hons, PhD, </a:t>
            </a:r>
            <a:r>
              <a:rPr lang="en-GB" sz="6000" dirty="0" err="1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MBAcC</a:t>
            </a:r>
            <a:endParaRPr lang="en-GB" sz="6000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GB" sz="32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ts val="5800"/>
              </a:lnSpc>
            </a:pPr>
            <a:r>
              <a:rPr lang="en-GB" sz="5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Fully qualified acupuncturist</a:t>
            </a:r>
          </a:p>
          <a:p>
            <a:pPr algn="ctr">
              <a:lnSpc>
                <a:spcPts val="5800"/>
              </a:lnSpc>
            </a:pPr>
            <a:r>
              <a:rPr lang="en-GB" sz="5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insured and accredited by the</a:t>
            </a:r>
          </a:p>
          <a:p>
            <a:pPr algn="ctr">
              <a:lnSpc>
                <a:spcPts val="5800"/>
              </a:lnSpc>
            </a:pPr>
            <a:r>
              <a:rPr lang="en-GB" sz="54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British Acupuncture Council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976884" y="16847331"/>
            <a:ext cx="10254343" cy="23185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sz="6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Booking TEL</a:t>
            </a:r>
            <a:r>
              <a:rPr lang="en-GB" sz="6000" b="1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: </a:t>
            </a:r>
            <a:r>
              <a:rPr lang="en-GB" sz="6000" b="1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07588812388</a:t>
            </a:r>
            <a:endParaRPr lang="en-GB" sz="5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algn="ctr">
              <a:lnSpc>
                <a:spcPct val="115000"/>
              </a:lnSpc>
              <a:spcAft>
                <a:spcPts val="800"/>
              </a:spcAft>
            </a:pPr>
            <a:r>
              <a:rPr lang="en-GB" sz="60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Email: </a:t>
            </a:r>
            <a:r>
              <a:rPr lang="en-GB" sz="60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DrGu.TCM@gmail.com</a:t>
            </a:r>
            <a:endParaRPr lang="en-GB" sz="5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pic>
        <p:nvPicPr>
          <p:cNvPr id="17" name="Picture 1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5989" y="20374592"/>
            <a:ext cx="7519638" cy="2601977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/>
          <p:cNvSpPr txBox="1"/>
          <p:nvPr/>
        </p:nvSpPr>
        <p:spPr>
          <a:xfrm>
            <a:off x="-391886" y="1025467"/>
            <a:ext cx="9287526" cy="128650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1800"/>
              </a:spcAft>
            </a:pPr>
            <a:r>
              <a:rPr lang="en-GB" sz="8000" b="1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About Dr Yu </a:t>
            </a:r>
            <a:r>
              <a:rPr lang="en-GB" sz="8000" b="1" dirty="0" err="1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</a:t>
            </a:r>
            <a:endParaRPr lang="en-GB" sz="3200" b="1" dirty="0" smtClean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>
              <a:lnSpc>
                <a:spcPts val="48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400" dirty="0"/>
              <a:t> </a:t>
            </a:r>
            <a:r>
              <a:rPr lang="en-GB" sz="4800" dirty="0" smtClean="0"/>
              <a:t>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Yu </a:t>
            </a:r>
            <a:r>
              <a:rPr lang="en-GB" sz="4400" dirty="0" err="1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Gu’s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father Dr </a:t>
            </a:r>
            <a:r>
              <a:rPr lang="en-GB" sz="4400" dirty="0" err="1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Yanfang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4400" dirty="0" err="1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inherited the wealth of knowledge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from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grandfather and has practiced more than 40 years with good reputation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nationally. He has a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wide range of expertise treating difficult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conditions, and also specialised at treating cancer &amp; </a:t>
            </a:r>
            <a:r>
              <a:rPr lang="en-GB" sz="440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renal </a:t>
            </a:r>
            <a:r>
              <a:rPr lang="en-GB" sz="440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patients</a:t>
            </a:r>
            <a:r>
              <a:rPr lang="en-GB" sz="440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 </a:t>
            </a:r>
            <a:endParaRPr lang="en-GB" sz="4400" dirty="0">
              <a:solidFill>
                <a:srgbClr val="063EB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just">
              <a:lnSpc>
                <a:spcPts val="4800"/>
              </a:lnSpc>
              <a:spcBef>
                <a:spcPts val="600"/>
              </a:spcBef>
              <a:spcAft>
                <a:spcPts val="600"/>
              </a:spcAft>
            </a:pP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As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3</a:t>
            </a:r>
            <a:r>
              <a:rPr lang="en-GB" sz="4400" baseline="300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rd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generation of the TCM family, Yu is passionate about acupuncture. Yu has inherited the TCM knowledge and experience from her family, and has years of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experience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the clinic.  She enjoys treating a wide variety of patients and conditions using both TCM and Five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Elements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approaches to achieve the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wellbeing of </a:t>
            </a:r>
            <a:r>
              <a:rPr lang="en-GB" sz="4400" dirty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physical and mental </a:t>
            </a:r>
            <a:r>
              <a:rPr lang="en-GB" sz="4400" dirty="0" smtClean="0">
                <a:solidFill>
                  <a:srgbClr val="063EB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levels. </a:t>
            </a:r>
            <a:endParaRPr lang="en-GB" sz="4400" dirty="0">
              <a:solidFill>
                <a:srgbClr val="063EB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5071917"/>
              </p:ext>
            </p:extLst>
          </p:nvPr>
        </p:nvGraphicFramePr>
        <p:xfrm>
          <a:off x="0" y="21792252"/>
          <a:ext cx="7756741" cy="20427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Image" r:id="rId6" imgW="2971800" imgH="783000" progId="Photoshop.Image.13">
                  <p:embed/>
                </p:oleObj>
              </mc:Choice>
              <mc:Fallback>
                <p:oleObj name="Image" r:id="rId6" imgW="2971800" imgH="783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0" y="21792252"/>
                        <a:ext cx="7756741" cy="20427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8080281"/>
              </p:ext>
            </p:extLst>
          </p:nvPr>
        </p:nvGraphicFramePr>
        <p:xfrm>
          <a:off x="10407950" y="5595711"/>
          <a:ext cx="3216385" cy="249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Image" r:id="rId8" imgW="1029960" imgH="798480" progId="Photoshop.Image.13">
                  <p:embed/>
                </p:oleObj>
              </mc:Choice>
              <mc:Fallback>
                <p:oleObj name="Image" r:id="rId8" imgW="1029960" imgH="79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407950" y="5595711"/>
                        <a:ext cx="3216385" cy="2492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1722405"/>
              </p:ext>
            </p:extLst>
          </p:nvPr>
        </p:nvGraphicFramePr>
        <p:xfrm>
          <a:off x="13753051" y="5648521"/>
          <a:ext cx="3193023" cy="2474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Image" r:id="rId10" imgW="1029960" imgH="798480" progId="Photoshop.Image.13">
                  <p:embed/>
                </p:oleObj>
              </mc:Choice>
              <mc:Fallback>
                <p:oleObj name="Image" r:id="rId10" imgW="1029960" imgH="79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3753051" y="5648521"/>
                        <a:ext cx="3193023" cy="24747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6129220"/>
              </p:ext>
            </p:extLst>
          </p:nvPr>
        </p:nvGraphicFramePr>
        <p:xfrm>
          <a:off x="17038204" y="5696186"/>
          <a:ext cx="3193023" cy="24747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Image" r:id="rId12" imgW="1029960" imgH="798480" progId="Photoshop.Image.13">
                  <p:embed/>
                </p:oleObj>
              </mc:Choice>
              <mc:Fallback>
                <p:oleObj name="Image" r:id="rId12" imgW="1029960" imgH="79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7038204" y="5696186"/>
                        <a:ext cx="3193023" cy="24747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74811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shade val="89000"/>
                <a:satMod val="145000"/>
              </a:schemeClr>
            </a:duotone>
          </a:blip>
          <a:tile tx="0" ty="0" sx="32000" sy="32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</a:schemeClr>
              <a:schemeClr val="phClr">
                <a:shade val="95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090DCB5F-146D-478A-852A-34B16FE9F3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2868</TotalTime>
  <Words>280</Words>
  <Application>Microsoft Office PowerPoint</Application>
  <PresentationFormat>Widescreen</PresentationFormat>
  <Paragraphs>26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宋体</vt:lpstr>
      <vt:lpstr>微软雅黑</vt:lpstr>
      <vt:lpstr>Calibri</vt:lpstr>
      <vt:lpstr>Times New Roman</vt:lpstr>
      <vt:lpstr>Tw Cen MT</vt:lpstr>
      <vt:lpstr>Tw Cen MT Condensed</vt:lpstr>
      <vt:lpstr>Wingdings 3</vt:lpstr>
      <vt:lpstr>Integral</vt:lpstr>
      <vt:lpstr>Image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Bing Song</dc:creator>
  <cp:lastModifiedBy>Bing Song</cp:lastModifiedBy>
  <cp:revision>55</cp:revision>
  <dcterms:created xsi:type="dcterms:W3CDTF">2019-02-22T12:43:31Z</dcterms:created>
  <dcterms:modified xsi:type="dcterms:W3CDTF">2019-04-25T20:45:52Z</dcterms:modified>
</cp:coreProperties>
</file>

<file path=docProps/thumbnail.jpeg>
</file>